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Inter" panose="020B0600000101010101" charset="0"/>
      <p:regular r:id="rId24"/>
    </p:embeddedFont>
    <p:embeddedFont>
      <p:font typeface="Inter Bold" panose="020B0600000101010101" charset="0"/>
      <p:regular r:id="rId25"/>
    </p:embeddedFont>
    <p:embeddedFont>
      <p:font typeface="League Spartan" panose="020B0600000101010101" charset="0"/>
      <p:regular r:id="rId26"/>
    </p:embeddedFont>
    <p:embeddedFont>
      <p:font typeface="Muli" panose="020B0600000101010101" charset="0"/>
      <p:regular r:id="rId27"/>
    </p:embeddedFont>
    <p:embeddedFont>
      <p:font typeface="Muli Heavy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9719"/>
            <a:ext cx="16285488" cy="10287000"/>
          </a:xfrm>
          <a:custGeom>
            <a:avLst/>
            <a:gdLst/>
            <a:ahLst/>
            <a:cxnLst/>
            <a:rect l="l" t="t" r="r" b="b"/>
            <a:pathLst>
              <a:path w="16285488" h="10287000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" b="-3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85389" y="244035"/>
            <a:ext cx="1569331" cy="1569331"/>
          </a:xfrm>
          <a:custGeom>
            <a:avLst/>
            <a:gdLst/>
            <a:ahLst/>
            <a:cxnLst/>
            <a:rect l="l" t="t" r="r" b="b"/>
            <a:pathLst>
              <a:path w="1569331" h="1569331">
                <a:moveTo>
                  <a:pt x="0" y="0"/>
                </a:moveTo>
                <a:lnTo>
                  <a:pt x="1569331" y="0"/>
                </a:lnTo>
                <a:lnTo>
                  <a:pt x="1569331" y="1569330"/>
                </a:lnTo>
                <a:lnTo>
                  <a:pt x="0" y="1569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568070" y="3898111"/>
            <a:ext cx="11139280" cy="189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2"/>
              </a:lnSpc>
            </a:pPr>
            <a:r>
              <a:rPr lang="en-US" sz="11001" b="1" spc="506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Hair X Skin Fit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41693" y="8704442"/>
            <a:ext cx="6617607" cy="55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7"/>
              </a:lnSpc>
            </a:pPr>
            <a:r>
              <a:rPr lang="en-US" sz="3226" spc="64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8팀 - 퓨처페이스(FUTURE FACE)     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 r="-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445216" cy="10287000"/>
          </a:xfrm>
          <a:custGeom>
            <a:avLst/>
            <a:gdLst/>
            <a:ahLst/>
            <a:cxnLst/>
            <a:rect l="l" t="t" r="r" b="b"/>
            <a:pathLst>
              <a:path w="7445216" h="10287000">
                <a:moveTo>
                  <a:pt x="0" y="0"/>
                </a:moveTo>
                <a:lnTo>
                  <a:pt x="7445216" y="0"/>
                </a:lnTo>
                <a:lnTo>
                  <a:pt x="74452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1359261" y="3272218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628345" y="2543906"/>
            <a:ext cx="10423776" cy="5211888"/>
          </a:xfrm>
          <a:custGeom>
            <a:avLst/>
            <a:gdLst/>
            <a:ahLst/>
            <a:cxnLst/>
            <a:rect l="l" t="t" r="r" b="b"/>
            <a:pathLst>
              <a:path w="10423776" h="5211888">
                <a:moveTo>
                  <a:pt x="0" y="0"/>
                </a:moveTo>
                <a:lnTo>
                  <a:pt x="10423776" y="0"/>
                </a:lnTo>
                <a:lnTo>
                  <a:pt x="10423776" y="5211888"/>
                </a:lnTo>
                <a:lnTo>
                  <a:pt x="0" y="521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90600" y="5140325"/>
            <a:ext cx="6153245" cy="35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Fine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Tuning을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통해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원하는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데이터셋을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학습</a:t>
            </a:r>
            <a:endParaRPr lang="en-US" sz="2299" spc="5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081"/>
              </a:lnSpc>
            </a:pP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전반적으로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학습이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잘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되는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것으로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보였었다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3081"/>
              </a:lnSpc>
            </a:pPr>
            <a:endParaRPr lang="en-US" sz="2299" spc="5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081"/>
              </a:lnSpc>
            </a:pP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box_loss</a:t>
            </a:r>
            <a:r>
              <a:rPr lang="ko-KR" alt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의 변동이 심한 것을 보아 객체를 정확히 탐지하는 것이 어려워 보임</a:t>
            </a:r>
            <a:endParaRPr lang="en-US" altLang="ko-KR" sz="2299" spc="5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081"/>
              </a:lnSpc>
            </a:pPr>
            <a:endParaRPr lang="en-US" sz="2299" spc="5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081"/>
              </a:lnSpc>
            </a:pP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mAP값이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증가하는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추세를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보이나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mAP50-95에서의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결과값이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약 0.4로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좋지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않은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모습을</a:t>
            </a:r>
            <a:r>
              <a:rPr lang="en-US" sz="2299" spc="5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55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보임</a:t>
            </a:r>
            <a:endParaRPr lang="en-US" sz="2299" spc="5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9261" y="1151382"/>
            <a:ext cx="5637025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탈모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진단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모델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9261" y="3799205"/>
            <a:ext cx="563702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</a:t>
            </a:r>
            <a:r>
              <a:rPr lang="en-US" sz="30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spc="26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</a:t>
            </a:r>
            <a:r>
              <a:rPr lang="en-US" sz="30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spc="26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학습</a:t>
            </a:r>
            <a:r>
              <a:rPr lang="en-US" sz="30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spc="26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결과</a:t>
            </a:r>
            <a:endParaRPr lang="en-US" sz="3000" spc="263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540"/>
              </a:lnSpc>
            </a:pPr>
            <a:r>
              <a:rPr lang="en-US" altLang="ko-KR" sz="32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ko-KR" altLang="en-US" sz="20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객체탐지</a:t>
            </a:r>
            <a:r>
              <a:rPr lang="en-US" altLang="ko-KR" sz="2000" spc="2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(YOLO)</a:t>
            </a:r>
            <a:endParaRPr lang="en-US" sz="3000" spc="263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9261" y="2001393"/>
            <a:ext cx="5637025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YOLO + Unet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7972282" y="9291638"/>
            <a:ext cx="2343436" cy="0"/>
          </a:xfrm>
          <a:prstGeom prst="line">
            <a:avLst/>
          </a:prstGeom>
          <a:ln w="666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327829" y="2726656"/>
            <a:ext cx="4540453" cy="4833688"/>
          </a:xfrm>
          <a:custGeom>
            <a:avLst/>
            <a:gdLst/>
            <a:ahLst/>
            <a:cxnLst/>
            <a:rect l="l" t="t" r="r" b="b"/>
            <a:pathLst>
              <a:path w="4540453" h="4833688">
                <a:moveTo>
                  <a:pt x="0" y="0"/>
                </a:moveTo>
                <a:lnTo>
                  <a:pt x="4540453" y="0"/>
                </a:lnTo>
                <a:lnTo>
                  <a:pt x="4540453" y="4833688"/>
                </a:lnTo>
                <a:lnTo>
                  <a:pt x="0" y="4833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5" r="-376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19718" y="2726656"/>
            <a:ext cx="4845802" cy="4833688"/>
          </a:xfrm>
          <a:custGeom>
            <a:avLst/>
            <a:gdLst/>
            <a:ahLst/>
            <a:cxnLst/>
            <a:rect l="l" t="t" r="r" b="b"/>
            <a:pathLst>
              <a:path w="4845802" h="4833688">
                <a:moveTo>
                  <a:pt x="0" y="0"/>
                </a:moveTo>
                <a:lnTo>
                  <a:pt x="4845802" y="0"/>
                </a:lnTo>
                <a:lnTo>
                  <a:pt x="4845802" y="4833688"/>
                </a:lnTo>
                <a:lnTo>
                  <a:pt x="0" y="483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23165" y="8095545"/>
            <a:ext cx="6038909" cy="76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 spc="26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탈모의 의심발생지를 잘 탐지하고 </a:t>
            </a:r>
          </a:p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sz="2400" spc="26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탈모의 정도를 잘 예측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068" y="1175508"/>
            <a:ext cx="9050732" cy="1705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12"/>
              </a:lnSpc>
            </a:pP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Yolov11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객체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탐지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결과</a:t>
            </a:r>
            <a:endParaRPr lang="en-US" altLang="ko-KR" sz="5400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"/>
            </a:endParaRPr>
          </a:p>
          <a:p>
            <a:pPr algn="l">
              <a:lnSpc>
                <a:spcPts val="6912"/>
              </a:lnSpc>
            </a:pPr>
            <a:endParaRPr lang="en-US" sz="5400" spc="577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78601" y="8276520"/>
            <a:ext cx="6038909" cy="38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sz="2400" spc="26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발생지가 애매한 탈모는 잘 예측하지 못함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049560" y="9116683"/>
            <a:ext cx="2343436" cy="0"/>
          </a:xfrm>
          <a:prstGeom prst="line">
            <a:avLst/>
          </a:prstGeom>
          <a:ln w="666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9068" y="1175508"/>
            <a:ext cx="8364932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YOLO +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Unet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모델</a:t>
            </a:r>
            <a:endParaRPr lang="en-US" altLang="ko-KR" sz="5400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22943" y="4337995"/>
            <a:ext cx="14442114" cy="245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spc="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YOLO는 객체 탐지 성능이 뛰어나지만 특징을 추출하는 부분에는 다소 미흡하다 판단하여</a:t>
            </a:r>
          </a:p>
          <a:p>
            <a:pPr algn="ctr">
              <a:lnSpc>
                <a:spcPts val="3275"/>
              </a:lnSpc>
            </a:pPr>
            <a:r>
              <a:rPr lang="en-US" sz="2599" spc="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Unet과 결합한 모델을 구축을 하기로 함</a:t>
            </a:r>
          </a:p>
          <a:p>
            <a:pPr algn="ctr">
              <a:lnSpc>
                <a:spcPts val="3275"/>
              </a:lnSpc>
            </a:pPr>
            <a:endParaRPr lang="en-US" sz="2599" spc="29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275"/>
              </a:lnSpc>
            </a:pPr>
            <a:r>
              <a:rPr lang="en-US" sz="2599" spc="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1.YOLO를 이용하여 바운딩 박스의 좌표를 계산</a:t>
            </a:r>
          </a:p>
          <a:p>
            <a:pPr algn="ctr">
              <a:lnSpc>
                <a:spcPts val="3275"/>
              </a:lnSpc>
            </a:pPr>
            <a:r>
              <a:rPr lang="en-US" sz="2599" spc="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2.계산한 바운딩 박스 면적에 있는 픽셀 Mask처리</a:t>
            </a:r>
          </a:p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599" spc="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3.이를 이용하여 UNet 모델을 이용하여 특징 추출하여 탈모의 정도 진단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049560" y="9116683"/>
            <a:ext cx="2343436" cy="0"/>
          </a:xfrm>
          <a:prstGeom prst="line">
            <a:avLst/>
          </a:prstGeom>
          <a:ln w="666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565792" y="723899"/>
            <a:ext cx="4760098" cy="6623709"/>
          </a:xfrm>
          <a:custGeom>
            <a:avLst/>
            <a:gdLst/>
            <a:ahLst/>
            <a:cxnLst/>
            <a:rect l="l" t="t" r="r" b="b"/>
            <a:pathLst>
              <a:path w="4760098" h="6656188">
                <a:moveTo>
                  <a:pt x="0" y="0"/>
                </a:moveTo>
                <a:lnTo>
                  <a:pt x="4760098" y="0"/>
                </a:lnTo>
                <a:lnTo>
                  <a:pt x="4760098" y="6656188"/>
                </a:lnTo>
                <a:lnTo>
                  <a:pt x="0" y="665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198062" y="6180651"/>
            <a:ext cx="3891875" cy="3213387"/>
          </a:xfrm>
          <a:custGeom>
            <a:avLst/>
            <a:gdLst/>
            <a:ahLst/>
            <a:cxnLst/>
            <a:rect l="l" t="t" r="r" b="b"/>
            <a:pathLst>
              <a:path w="3891875" h="3213387">
                <a:moveTo>
                  <a:pt x="0" y="0"/>
                </a:moveTo>
                <a:lnTo>
                  <a:pt x="3891876" y="0"/>
                </a:lnTo>
                <a:lnTo>
                  <a:pt x="3891876" y="3213388"/>
                </a:lnTo>
                <a:lnTo>
                  <a:pt x="0" y="3213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557" b="-105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1925" y="3856201"/>
            <a:ext cx="4685699" cy="4648900"/>
          </a:xfrm>
          <a:custGeom>
            <a:avLst/>
            <a:gdLst/>
            <a:ahLst/>
            <a:cxnLst/>
            <a:rect l="l" t="t" r="r" b="b"/>
            <a:pathLst>
              <a:path w="4685699" h="4648900">
                <a:moveTo>
                  <a:pt x="0" y="0"/>
                </a:moveTo>
                <a:lnTo>
                  <a:pt x="4685699" y="0"/>
                </a:lnTo>
                <a:lnTo>
                  <a:pt x="4685699" y="4648900"/>
                </a:lnTo>
                <a:lnTo>
                  <a:pt x="0" y="464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844058" y="2797296"/>
            <a:ext cx="5266334" cy="6083684"/>
          </a:xfrm>
          <a:custGeom>
            <a:avLst/>
            <a:gdLst/>
            <a:ahLst/>
            <a:cxnLst/>
            <a:rect l="l" t="t" r="r" b="b"/>
            <a:pathLst>
              <a:path w="5266334" h="6083684">
                <a:moveTo>
                  <a:pt x="0" y="0"/>
                </a:moveTo>
                <a:lnTo>
                  <a:pt x="5266334" y="0"/>
                </a:lnTo>
                <a:lnTo>
                  <a:pt x="5266334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9068" y="1175508"/>
            <a:ext cx="8364932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Yolo +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Unet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구동과정</a:t>
            </a:r>
            <a:endParaRPr lang="en-US" altLang="ko-KR" sz="5400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4058" y="8968283"/>
            <a:ext cx="5266334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200" spc="2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 진단 결과: </a:t>
            </a:r>
          </a:p>
          <a:p>
            <a:pPr algn="ctr">
              <a:lnSpc>
                <a:spcPts val="2772"/>
              </a:lnSpc>
              <a:spcBef>
                <a:spcPct val="0"/>
              </a:spcBef>
            </a:pPr>
            <a:r>
              <a:rPr lang="en-US" sz="2200" spc="2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High와 바운딩 박스 좌표 주출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29840" y="8796071"/>
            <a:ext cx="4760098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 정상인의 머리 Mask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29840" y="5657401"/>
            <a:ext cx="4760098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 탈모인의 머리 Mask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465671" y="3401407"/>
            <a:ext cx="5278404" cy="5023214"/>
          </a:xfrm>
          <a:custGeom>
            <a:avLst/>
            <a:gdLst/>
            <a:ahLst/>
            <a:cxnLst/>
            <a:rect l="l" t="t" r="r" b="b"/>
            <a:pathLst>
              <a:path w="5278404" h="5023214">
                <a:moveTo>
                  <a:pt x="0" y="0"/>
                </a:moveTo>
                <a:lnTo>
                  <a:pt x="5278405" y="0"/>
                </a:lnTo>
                <a:lnTo>
                  <a:pt x="5278405" y="5023214"/>
                </a:lnTo>
                <a:lnTo>
                  <a:pt x="0" y="5023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9068" y="1175508"/>
            <a:ext cx="8849770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성능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개선</a:t>
            </a:r>
            <a:endParaRPr lang="en-US" altLang="ko-KR" sz="5400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439835" y="3401407"/>
            <a:ext cx="4718483" cy="5023214"/>
          </a:xfrm>
          <a:custGeom>
            <a:avLst/>
            <a:gdLst/>
            <a:ahLst/>
            <a:cxnLst/>
            <a:rect l="l" t="t" r="r" b="b"/>
            <a:pathLst>
              <a:path w="4718483" h="5023214">
                <a:moveTo>
                  <a:pt x="0" y="0"/>
                </a:moveTo>
                <a:lnTo>
                  <a:pt x="4718483" y="0"/>
                </a:lnTo>
                <a:lnTo>
                  <a:pt x="4718483" y="5023214"/>
                </a:lnTo>
                <a:lnTo>
                  <a:pt x="0" y="502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65" r="-376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329534" y="8796071"/>
            <a:ext cx="5323136" cy="715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YOLO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단일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모델일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시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발생지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애매하면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탐지하지</a:t>
            </a:r>
            <a:r>
              <a:rPr lang="en-US" sz="2300" spc="25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5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못함</a:t>
            </a:r>
            <a:endParaRPr lang="en-US" sz="2300" spc="257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35331" y="8796071"/>
            <a:ext cx="4939085" cy="71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YOLO+UNet 결합시 </a:t>
            </a:r>
          </a:p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발생지 애매한 탈모 탐지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 r="-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445216" cy="10287000"/>
          </a:xfrm>
          <a:custGeom>
            <a:avLst/>
            <a:gdLst/>
            <a:ahLst/>
            <a:cxnLst/>
            <a:rect l="l" t="t" r="r" b="b"/>
            <a:pathLst>
              <a:path w="7445216" h="10287000">
                <a:moveTo>
                  <a:pt x="0" y="0"/>
                </a:moveTo>
                <a:lnTo>
                  <a:pt x="7445216" y="0"/>
                </a:lnTo>
                <a:lnTo>
                  <a:pt x="74452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1359261" y="3272218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445216" y="2430418"/>
            <a:ext cx="10852329" cy="5426164"/>
          </a:xfrm>
          <a:custGeom>
            <a:avLst/>
            <a:gdLst/>
            <a:ahLst/>
            <a:cxnLst/>
            <a:rect l="l" t="t" r="r" b="b"/>
            <a:pathLst>
              <a:path w="10852329" h="5426164">
                <a:moveTo>
                  <a:pt x="0" y="0"/>
                </a:moveTo>
                <a:lnTo>
                  <a:pt x="10852329" y="0"/>
                </a:lnTo>
                <a:lnTo>
                  <a:pt x="10852329" y="5426164"/>
                </a:lnTo>
                <a:lnTo>
                  <a:pt x="0" y="54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98157" y="1050607"/>
            <a:ext cx="5847825" cy="72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8"/>
              </a:lnSpc>
            </a:pPr>
            <a:r>
              <a:rPr lang="en-US" altLang="ko-KR" sz="4600" b="1" spc="492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피부타입</a:t>
            </a:r>
            <a:r>
              <a:rPr lang="en-US" altLang="ko-KR" sz="4600" b="1" spc="492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4600" b="1" spc="492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진단</a:t>
            </a:r>
            <a:r>
              <a:rPr lang="en-US" altLang="ko-KR" sz="4600" b="1" spc="492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4600" b="1" spc="492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모델</a:t>
            </a:r>
            <a:r>
              <a:rPr lang="en-US" altLang="ko-KR" sz="4600" b="1" spc="492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261" y="3799205"/>
            <a:ext cx="563702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피부 모델 학습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8157" y="1708721"/>
            <a:ext cx="5847825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1999" spc="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YOLOv11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5852" y="5468874"/>
            <a:ext cx="5960130" cy="2207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Epoch</a:t>
            </a:r>
            <a:r>
              <a:rPr lang="ko-KR" alt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이 증가할 수록 </a:t>
            </a:r>
            <a:r>
              <a:rPr lang="en-US" altLang="ko-KR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val_loss</a:t>
            </a:r>
            <a:r>
              <a:rPr lang="ko-KR" alt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가 상승하여 </a:t>
            </a:r>
            <a:r>
              <a:rPr lang="en-US" altLang="ko-KR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train_Loss</a:t>
            </a:r>
            <a:r>
              <a:rPr lang="ko-KR" alt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보다 높아짐</a:t>
            </a:r>
            <a:endParaRPr lang="en-US" altLang="ko-KR" sz="2325" spc="26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930"/>
              </a:lnSpc>
            </a:pPr>
            <a:endParaRPr lang="en-US" sz="2325" spc="26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mAP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50-95의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값이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상승의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폭이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줄어드는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것으로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보아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에폭이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진행될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수록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학습의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효율성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떨어지는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것으로</a:t>
            </a:r>
            <a:r>
              <a:rPr lang="en-US" sz="2325" spc="2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25" spc="26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보임</a:t>
            </a:r>
            <a:endParaRPr lang="en-US" sz="2325" spc="26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65537" y="5133975"/>
            <a:ext cx="9525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958560" y="3575757"/>
            <a:ext cx="4518479" cy="4901726"/>
          </a:xfrm>
          <a:custGeom>
            <a:avLst/>
            <a:gdLst/>
            <a:ahLst/>
            <a:cxnLst/>
            <a:rect l="l" t="t" r="r" b="b"/>
            <a:pathLst>
              <a:path w="4518479" h="4901726">
                <a:moveTo>
                  <a:pt x="0" y="0"/>
                </a:moveTo>
                <a:lnTo>
                  <a:pt x="4518479" y="0"/>
                </a:lnTo>
                <a:lnTo>
                  <a:pt x="4518479" y="4901726"/>
                </a:lnTo>
                <a:lnTo>
                  <a:pt x="0" y="490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35" r="-41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439726" y="3575757"/>
            <a:ext cx="4819574" cy="4901726"/>
          </a:xfrm>
          <a:custGeom>
            <a:avLst/>
            <a:gdLst/>
            <a:ahLst/>
            <a:cxnLst/>
            <a:rect l="l" t="t" r="r" b="b"/>
            <a:pathLst>
              <a:path w="4819574" h="4901726">
                <a:moveTo>
                  <a:pt x="0" y="0"/>
                </a:moveTo>
                <a:lnTo>
                  <a:pt x="4819574" y="0"/>
                </a:lnTo>
                <a:lnTo>
                  <a:pt x="4819574" y="4901726"/>
                </a:lnTo>
                <a:lnTo>
                  <a:pt x="0" y="490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79068" y="1175508"/>
            <a:ext cx="8593532" cy="83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12"/>
              </a:lnSpc>
            </a:pP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Yolov11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객체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탐지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  <a:r>
              <a:rPr lang="en-US" altLang="ko-KR" sz="5400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결과</a:t>
            </a:r>
            <a:r>
              <a:rPr lang="en-US" altLang="ko-KR" sz="5400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285" y="5200620"/>
            <a:ext cx="5697932" cy="86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다양한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피부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타입을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잘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탐지하고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있는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것을</a:t>
            </a:r>
            <a:r>
              <a:rPr lang="en-US" sz="2740" spc="30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40" spc="30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보여준다</a:t>
            </a:r>
            <a:endParaRPr lang="en-US" sz="2740" spc="306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50229" y="2999923"/>
            <a:ext cx="6178547" cy="4678440"/>
          </a:xfrm>
          <a:custGeom>
            <a:avLst/>
            <a:gdLst/>
            <a:ahLst/>
            <a:cxnLst/>
            <a:rect l="l" t="t" r="r" b="b"/>
            <a:pathLst>
              <a:path w="6178547" h="4678440">
                <a:moveTo>
                  <a:pt x="0" y="0"/>
                </a:moveTo>
                <a:lnTo>
                  <a:pt x="6178548" y="0"/>
                </a:lnTo>
                <a:lnTo>
                  <a:pt x="6178548" y="4678440"/>
                </a:lnTo>
                <a:lnTo>
                  <a:pt x="0" y="467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3" r="-116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787594" y="3045289"/>
            <a:ext cx="8150177" cy="4587709"/>
          </a:xfrm>
          <a:custGeom>
            <a:avLst/>
            <a:gdLst/>
            <a:ahLst/>
            <a:cxnLst/>
            <a:rect l="l" t="t" r="r" b="b"/>
            <a:pathLst>
              <a:path w="8150177" h="4587709">
                <a:moveTo>
                  <a:pt x="0" y="0"/>
                </a:moveTo>
                <a:lnTo>
                  <a:pt x="8150177" y="0"/>
                </a:lnTo>
                <a:lnTo>
                  <a:pt x="8150177" y="4587708"/>
                </a:lnTo>
                <a:lnTo>
                  <a:pt x="0" y="458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79068" y="1449548"/>
            <a:ext cx="8364932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서비스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구현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91759" y="8383213"/>
            <a:ext cx="13504481" cy="76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파이썬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프레임워크인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Flask와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HTML을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이용하여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웹페이지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구현을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통하여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직접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만든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모델을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서비스</a:t>
            </a:r>
            <a:r>
              <a:rPr lang="en-US" sz="2299" spc="12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spc="12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구현</a:t>
            </a:r>
            <a:endParaRPr lang="en-US" sz="2299" spc="12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40" r="-9840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2309267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730546" y="2541146"/>
            <a:ext cx="12826908" cy="72151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09213" y="1009650"/>
            <a:ext cx="5826834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서비스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구현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5486" y="1281621"/>
            <a:ext cx="2916514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</a:t>
            </a:r>
            <a:r>
              <a:rPr lang="en-US" sz="3200" spc="1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</a:t>
            </a:r>
            <a:r>
              <a:rPr lang="en-US" sz="3200" spc="1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영상</a:t>
            </a:r>
            <a:endParaRPr lang="en-US" sz="3200" spc="1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40" r="-98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309267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823623" y="2320473"/>
            <a:ext cx="12640754" cy="71104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09213" y="1009650"/>
            <a:ext cx="5826834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서비스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구현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38800" y="1296567"/>
            <a:ext cx="3048000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피부</a:t>
            </a:r>
            <a:r>
              <a:rPr lang="en-US" sz="3200" spc="1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</a:t>
            </a:r>
            <a:r>
              <a:rPr lang="en-US" sz="3200" spc="1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spc="1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영상</a:t>
            </a:r>
            <a:endParaRPr lang="en-US" sz="3200" spc="1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149373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148801"/>
            <a:ext cx="4791909" cy="166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56"/>
              </a:lnSpc>
            </a:pPr>
            <a:r>
              <a:rPr lang="en-US" altLang="ko-KR" sz="5200" b="1" spc="556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목차</a:t>
            </a:r>
            <a:endParaRPr lang="en-US" altLang="ko-KR" sz="5200" b="1" spc="556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  <a:p>
            <a:pPr algn="just">
              <a:lnSpc>
                <a:spcPts val="6656"/>
              </a:lnSpc>
            </a:pPr>
            <a:endParaRPr lang="en-US" sz="5200" b="1" spc="556" dirty="0">
              <a:solidFill>
                <a:srgbClr val="FFFFFF"/>
              </a:solidFill>
              <a:latin typeface="Muli Heavy"/>
              <a:ea typeface="Muli Heavy"/>
              <a:cs typeface="Muli Heavy"/>
              <a:sym typeface="Muli Heavy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577589" y="589213"/>
            <a:ext cx="5132822" cy="2747062"/>
            <a:chOff x="0" y="0"/>
            <a:chExt cx="6843762" cy="3662749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971287" y="606333"/>
              <a:ext cx="1250766" cy="0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2211"/>
              <a:ext cx="1033999" cy="113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59758" y="188622"/>
              <a:ext cx="4684005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문제 정의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59758" y="1837336"/>
              <a:ext cx="4684005" cy="1825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문제 정의</a:t>
              </a:r>
            </a:p>
            <a:p>
              <a:pPr algn="l">
                <a:lnSpc>
                  <a:spcPts val="2239"/>
                </a:lnSpc>
              </a:pPr>
              <a:endPara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데이터 선정</a:t>
              </a:r>
            </a:p>
            <a:p>
              <a:pPr algn="l">
                <a:lnSpc>
                  <a:spcPts val="2239"/>
                </a:lnSpc>
              </a:pPr>
              <a:endPara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데이터 분석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7775091" y="3898649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8197407" y="5276466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탈모 정도 데이터셋</a:t>
            </a:r>
          </a:p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피부 진단 데이터셋</a:t>
            </a:r>
          </a:p>
          <a:p>
            <a:pPr algn="l">
              <a:lnSpc>
                <a:spcPts val="2239"/>
              </a:lnSpc>
            </a:pPr>
            <a:endParaRPr lang="en-US" sz="1599" spc="179">
              <a:solidFill>
                <a:srgbClr val="FFFFFF">
                  <a:alpha val="60000"/>
                </a:srgb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97407" y="4018119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 선정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7589" y="3947088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218686" y="3898649"/>
            <a:ext cx="5136879" cy="1937252"/>
            <a:chOff x="0" y="0"/>
            <a:chExt cx="6849171" cy="2583003"/>
          </a:xfrm>
        </p:grpSpPr>
        <p:sp>
          <p:nvSpPr>
            <p:cNvPr id="25" name="AutoShape 25"/>
            <p:cNvSpPr/>
            <p:nvPr/>
          </p:nvSpPr>
          <p:spPr>
            <a:xfrm flipV="1">
              <a:off x="1557228" y="0"/>
              <a:ext cx="0" cy="1250766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59289" y="1862490"/>
              <a:ext cx="4684005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탈모 진단 탐지</a:t>
              </a:r>
            </a:p>
            <a:p>
              <a:pPr algn="l">
                <a:lnSpc>
                  <a:spcPts val="2240"/>
                </a:lnSpc>
              </a:pPr>
              <a:r>
                <a:rPr lang="en-US" sz="1600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피부 타입 진단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059289" y="197393"/>
              <a:ext cx="4789882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AI 모델 성능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2211"/>
              <a:ext cx="1033999" cy="113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05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rot="-5400000">
            <a:off x="12821306" y="1043963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3666888" y="1957690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YOLOv11</a:t>
            </a:r>
          </a:p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UNet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6888" y="711629"/>
            <a:ext cx="400212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사용한 모델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2421" y="647177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949579"/>
            <a:ext cx="4415785" cy="57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spc="2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사용자가 탈모, 피부 상태 진단을 보다 편리하게 할 수 있는 기능 개발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577589" y="7054348"/>
            <a:ext cx="5132822" cy="1927727"/>
            <a:chOff x="0" y="0"/>
            <a:chExt cx="6843762" cy="2570303"/>
          </a:xfrm>
        </p:grpSpPr>
        <p:sp>
          <p:nvSpPr>
            <p:cNvPr id="35" name="AutoShape 35"/>
            <p:cNvSpPr/>
            <p:nvPr/>
          </p:nvSpPr>
          <p:spPr>
            <a:xfrm flipV="1">
              <a:off x="1596670" y="0"/>
              <a:ext cx="0" cy="1250766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159758" y="1849790"/>
              <a:ext cx="4684005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탈모 정도 데이터셋</a:t>
              </a:r>
            </a:p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피부 진단 데이터셋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159758" y="184693"/>
              <a:ext cx="4684005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데이터 분석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99511"/>
              <a:ext cx="1033999" cy="113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18686" y="7054348"/>
            <a:ext cx="5132822" cy="1651502"/>
            <a:chOff x="0" y="0"/>
            <a:chExt cx="6843762" cy="2202003"/>
          </a:xfrm>
        </p:grpSpPr>
        <p:sp>
          <p:nvSpPr>
            <p:cNvPr id="40" name="AutoShape 40"/>
            <p:cNvSpPr/>
            <p:nvPr/>
          </p:nvSpPr>
          <p:spPr>
            <a:xfrm flipV="1">
              <a:off x="1596670" y="0"/>
              <a:ext cx="0" cy="1250766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159758" y="1849790"/>
              <a:ext cx="468400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Flask를 이용하여 웹사이트 배포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159758" y="184693"/>
              <a:ext cx="4684005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서비스 구현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99511"/>
              <a:ext cx="1033999" cy="113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0228" y="2759685"/>
            <a:ext cx="7047279" cy="2780487"/>
            <a:chOff x="0" y="0"/>
            <a:chExt cx="2383894" cy="940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894" cy="940560"/>
            </a:xfrm>
            <a:custGeom>
              <a:avLst/>
              <a:gdLst/>
              <a:ahLst/>
              <a:cxnLst/>
              <a:rect l="l" t="t" r="r" b="b"/>
              <a:pathLst>
                <a:path w="2383894" h="940560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382967" y="4174694"/>
            <a:ext cx="1605632" cy="0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568623" y="6160348"/>
            <a:ext cx="7047279" cy="2780487"/>
            <a:chOff x="0" y="0"/>
            <a:chExt cx="2383894" cy="940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3894" cy="940560"/>
            </a:xfrm>
            <a:custGeom>
              <a:avLst/>
              <a:gdLst/>
              <a:ahLst/>
              <a:cxnLst/>
              <a:rect l="l" t="t" r="r" b="b"/>
              <a:pathLst>
                <a:path w="2383894" h="940560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11496880" y="7569641"/>
            <a:ext cx="1605632" cy="0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568623" y="2759685"/>
            <a:ext cx="7047279" cy="2780487"/>
            <a:chOff x="0" y="0"/>
            <a:chExt cx="2383894" cy="940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3894" cy="940560"/>
            </a:xfrm>
            <a:custGeom>
              <a:avLst/>
              <a:gdLst/>
              <a:ahLst/>
              <a:cxnLst/>
              <a:rect l="l" t="t" r="r" b="b"/>
              <a:pathLst>
                <a:path w="2383894" h="940560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AutoShape 11"/>
          <p:cNvSpPr/>
          <p:nvPr/>
        </p:nvSpPr>
        <p:spPr>
          <a:xfrm rot="-5400000">
            <a:off x="11496880" y="4174694"/>
            <a:ext cx="1605632" cy="0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30228" y="6160348"/>
            <a:ext cx="7047279" cy="2780487"/>
            <a:chOff x="0" y="0"/>
            <a:chExt cx="2383894" cy="940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83894" cy="940560"/>
            </a:xfrm>
            <a:custGeom>
              <a:avLst/>
              <a:gdLst/>
              <a:ahLst/>
              <a:cxnLst/>
              <a:rect l="l" t="t" r="r" b="b"/>
              <a:pathLst>
                <a:path w="2383894" h="940560">
                  <a:moveTo>
                    <a:pt x="0" y="0"/>
                  </a:moveTo>
                  <a:lnTo>
                    <a:pt x="2383894" y="0"/>
                  </a:lnTo>
                  <a:lnTo>
                    <a:pt x="2383894" y="940560"/>
                  </a:lnTo>
                  <a:lnTo>
                    <a:pt x="0" y="940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AutoShape 14"/>
          <p:cNvSpPr/>
          <p:nvPr/>
        </p:nvSpPr>
        <p:spPr>
          <a:xfrm rot="-5400000">
            <a:off x="3382967" y="7569641"/>
            <a:ext cx="1605632" cy="0"/>
          </a:xfrm>
          <a:prstGeom prst="line">
            <a:avLst/>
          </a:prstGeom>
          <a:ln w="3810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81870" y="1125148"/>
            <a:ext cx="7852605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개선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방향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66402" y="3381403"/>
            <a:ext cx="3310795" cy="485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00" spc="8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 </a:t>
            </a:r>
            <a:r>
              <a:rPr lang="en-US" sz="3100" spc="8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모델</a:t>
            </a:r>
            <a:r>
              <a:rPr lang="en-US" sz="3100" spc="8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00" spc="8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성능</a:t>
            </a:r>
            <a:r>
              <a:rPr lang="en-US" sz="3100" spc="8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00" spc="8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향상</a:t>
            </a:r>
            <a:endParaRPr lang="en-US" sz="3100" spc="86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6239" y="3201239"/>
            <a:ext cx="2133949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5"/>
              </a:lnSpc>
            </a:pPr>
            <a:r>
              <a:rPr lang="en-US" sz="11700" b="1" spc="3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6239" y="6562454"/>
            <a:ext cx="2133949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5"/>
              </a:lnSpc>
            </a:pPr>
            <a:r>
              <a:rPr lang="en-US" sz="11700" b="1" spc="3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62388" y="3201239"/>
            <a:ext cx="2133949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5"/>
              </a:lnSpc>
            </a:pPr>
            <a:r>
              <a:rPr lang="en-US" sz="11700" b="1" spc="3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33813" y="6601901"/>
            <a:ext cx="2133949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5"/>
              </a:lnSpc>
            </a:pPr>
            <a:r>
              <a:rPr lang="en-US" sz="11700" b="1" spc="3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6403" y="6785875"/>
            <a:ext cx="3137288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00" spc="8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다양한 기능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87243" y="3381403"/>
            <a:ext cx="3728659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00" spc="8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 확보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87243" y="6785875"/>
            <a:ext cx="3137288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00" spc="8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서비스 편의성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73329" y="4544239"/>
            <a:ext cx="350905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다양한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환경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조건에서도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일정한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결과값이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spc="11" dirty="0" err="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도출</a:t>
            </a:r>
            <a:r>
              <a:rPr lang="en-US" sz="1999" spc="11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66403" y="7467964"/>
            <a:ext cx="3509057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AI 챗봇을 통한 정보 추출 </a:t>
            </a:r>
          </a:p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탈모 진단 결과에 따라 주의사항 알림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87243" y="4063492"/>
            <a:ext cx="3509057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데이터 셋의 양이 부족하여 추후 다량의 데이터 셋 확보 시 더 좋은 결과 추출 가능 예측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87243" y="7467964"/>
            <a:ext cx="350905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11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추후 실시간 카메라 탐지로 앱 연동을 할 시 더욱 더 편리함을 제공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95943" y="3692387"/>
            <a:ext cx="12896114" cy="193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altLang="ko-KR" sz="11300" b="1" spc="406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감사합니다</a:t>
            </a:r>
            <a:r>
              <a:rPr lang="en-US" altLang="ko-KR" sz="11300" b="1" spc="406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897" y="6274113"/>
            <a:ext cx="785220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5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6" b="-18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Freeform 4"/>
          <p:cNvSpPr/>
          <p:nvPr/>
        </p:nvSpPr>
        <p:spPr>
          <a:xfrm>
            <a:off x="1499105" y="2492546"/>
            <a:ext cx="3265999" cy="4018409"/>
          </a:xfrm>
          <a:custGeom>
            <a:avLst/>
            <a:gdLst/>
            <a:ahLst/>
            <a:cxnLst/>
            <a:rect l="l" t="t" r="r" b="b"/>
            <a:pathLst>
              <a:path w="3265999" h="4018409">
                <a:moveTo>
                  <a:pt x="0" y="0"/>
                </a:moveTo>
                <a:lnTo>
                  <a:pt x="3265999" y="0"/>
                </a:lnTo>
                <a:lnTo>
                  <a:pt x="3265999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3" r="-1249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408717" y="2492546"/>
            <a:ext cx="3310331" cy="4018409"/>
          </a:xfrm>
          <a:custGeom>
            <a:avLst/>
            <a:gdLst/>
            <a:ahLst/>
            <a:cxnLst/>
            <a:rect l="l" t="t" r="r" b="b"/>
            <a:pathLst>
              <a:path w="3310331" h="4018409">
                <a:moveTo>
                  <a:pt x="0" y="0"/>
                </a:moveTo>
                <a:lnTo>
                  <a:pt x="3310331" y="0"/>
                </a:lnTo>
                <a:lnTo>
                  <a:pt x="3310331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5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551321" y="2492546"/>
            <a:ext cx="3193937" cy="4018409"/>
          </a:xfrm>
          <a:custGeom>
            <a:avLst/>
            <a:gdLst/>
            <a:ahLst/>
            <a:cxnLst/>
            <a:rect l="l" t="t" r="r" b="b"/>
            <a:pathLst>
              <a:path w="3193937" h="4018409">
                <a:moveTo>
                  <a:pt x="0" y="0"/>
                </a:moveTo>
                <a:lnTo>
                  <a:pt x="3193938" y="0"/>
                </a:lnTo>
                <a:lnTo>
                  <a:pt x="3193938" y="4018408"/>
                </a:lnTo>
                <a:lnTo>
                  <a:pt x="0" y="401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49" t="-6185" r="-6605" b="-36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573934" y="2492546"/>
            <a:ext cx="3173518" cy="4022373"/>
          </a:xfrm>
          <a:custGeom>
            <a:avLst/>
            <a:gdLst/>
            <a:ahLst/>
            <a:cxnLst/>
            <a:rect l="l" t="t" r="r" b="b"/>
            <a:pathLst>
              <a:path w="3173518" h="4022373">
                <a:moveTo>
                  <a:pt x="0" y="0"/>
                </a:moveTo>
                <a:lnTo>
                  <a:pt x="3173518" y="0"/>
                </a:lnTo>
                <a:lnTo>
                  <a:pt x="3173518" y="4022373"/>
                </a:lnTo>
                <a:lnTo>
                  <a:pt x="0" y="4022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34" r="-68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94434" y="1009650"/>
            <a:ext cx="5826834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팀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구성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및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역할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5136" y="7333088"/>
            <a:ext cx="3193937" cy="28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66914" y="7333088"/>
            <a:ext cx="3193937" cy="28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Team Leader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1321" y="7333088"/>
            <a:ext cx="3193937" cy="28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Teammate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3515" y="7333088"/>
            <a:ext cx="3193937" cy="28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Teammate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434" y="6810194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 AUSTIN KANG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26212" y="6810194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DONG HYUN KIM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0620" y="6810194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JUN GYU KIM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13703" y="6810194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SANG JIK LEE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5136" y="7960595"/>
            <a:ext cx="3193937" cy="28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멘토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6914" y="7960595"/>
            <a:ext cx="3193937" cy="59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sz="1799" spc="23" dirty="0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AI </a:t>
            </a:r>
            <a:r>
              <a:rPr lang="en-US" sz="1799" spc="23" dirty="0" err="1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모델</a:t>
            </a:r>
            <a:r>
              <a:rPr lang="en-US" sz="1799" spc="23" dirty="0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99" spc="23" dirty="0" err="1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구현</a:t>
            </a:r>
            <a:endParaRPr lang="en-US" sz="1799" spc="23" dirty="0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393"/>
              </a:lnSpc>
            </a:pPr>
            <a:r>
              <a:rPr lang="ko-KR" altLang="en-US" sz="1799" spc="23" dirty="0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발표</a:t>
            </a:r>
            <a:endParaRPr lang="en-US" sz="1799" spc="23" dirty="0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51321" y="7960595"/>
            <a:ext cx="3193937" cy="8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1800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데이터 가공 및 검증</a:t>
            </a:r>
          </a:p>
          <a:p>
            <a:pPr algn="ctr">
              <a:lnSpc>
                <a:spcPts val="2394"/>
              </a:lnSpc>
            </a:pPr>
            <a:r>
              <a:rPr lang="en-US" sz="1800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모델 튜닝</a:t>
            </a:r>
          </a:p>
          <a:p>
            <a:pPr algn="ctr">
              <a:lnSpc>
                <a:spcPts val="2394"/>
              </a:lnSpc>
            </a:pPr>
            <a:r>
              <a:rPr lang="en-US" sz="1800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PPT 제작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53515" y="7960595"/>
            <a:ext cx="3193937" cy="57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1800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데이터 수집</a:t>
            </a:r>
          </a:p>
          <a:p>
            <a:pPr algn="ctr">
              <a:lnSpc>
                <a:spcPts val="2394"/>
              </a:lnSpc>
            </a:pPr>
            <a:r>
              <a:rPr lang="en-US" sz="1800" spc="23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서비스 구현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419549" y="1312265"/>
            <a:ext cx="4658565" cy="4837162"/>
          </a:xfrm>
          <a:custGeom>
            <a:avLst/>
            <a:gdLst/>
            <a:ahLst/>
            <a:cxnLst/>
            <a:rect l="l" t="t" r="r" b="b"/>
            <a:pathLst>
              <a:path w="4658565" h="4837162">
                <a:moveTo>
                  <a:pt x="0" y="0"/>
                </a:moveTo>
                <a:lnTo>
                  <a:pt x="4658565" y="0"/>
                </a:lnTo>
                <a:lnTo>
                  <a:pt x="4658565" y="4837162"/>
                </a:lnTo>
                <a:lnTo>
                  <a:pt x="0" y="483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41" b="-3329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627104" y="4255882"/>
            <a:ext cx="4670693" cy="4761780"/>
          </a:xfrm>
          <a:custGeom>
            <a:avLst/>
            <a:gdLst/>
            <a:ahLst/>
            <a:cxnLst/>
            <a:rect l="l" t="t" r="r" b="b"/>
            <a:pathLst>
              <a:path w="4670693" h="4761780">
                <a:moveTo>
                  <a:pt x="0" y="0"/>
                </a:moveTo>
                <a:lnTo>
                  <a:pt x="4670693" y="0"/>
                </a:lnTo>
                <a:lnTo>
                  <a:pt x="4670693" y="4761780"/>
                </a:lnTo>
                <a:lnTo>
                  <a:pt x="0" y="476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62" r="-26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627104" y="4190843"/>
            <a:ext cx="4670693" cy="4770038"/>
          </a:xfrm>
          <a:custGeom>
            <a:avLst/>
            <a:gdLst/>
            <a:ahLst/>
            <a:cxnLst/>
            <a:rect l="l" t="t" r="r" b="b"/>
            <a:pathLst>
              <a:path w="4670693" h="4770038">
                <a:moveTo>
                  <a:pt x="0" y="0"/>
                </a:moveTo>
                <a:lnTo>
                  <a:pt x="4670693" y="0"/>
                </a:lnTo>
                <a:lnTo>
                  <a:pt x="4670693" y="4770038"/>
                </a:lnTo>
                <a:lnTo>
                  <a:pt x="0" y="4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4" b="-7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419549" y="1321899"/>
            <a:ext cx="4658565" cy="4827528"/>
          </a:xfrm>
          <a:custGeom>
            <a:avLst/>
            <a:gdLst/>
            <a:ahLst/>
            <a:cxnLst/>
            <a:rect l="l" t="t" r="r" b="b"/>
            <a:pathLst>
              <a:path w="4658565" h="4827528">
                <a:moveTo>
                  <a:pt x="0" y="0"/>
                </a:moveTo>
                <a:lnTo>
                  <a:pt x="4658565" y="0"/>
                </a:lnTo>
                <a:lnTo>
                  <a:pt x="4658565" y="4827528"/>
                </a:lnTo>
                <a:lnTo>
                  <a:pt x="0" y="4827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627104" y="4190843"/>
            <a:ext cx="4670693" cy="4826819"/>
          </a:xfrm>
          <a:custGeom>
            <a:avLst/>
            <a:gdLst/>
            <a:ahLst/>
            <a:cxnLst/>
            <a:rect l="l" t="t" r="r" b="b"/>
            <a:pathLst>
              <a:path w="4670693" h="4826819">
                <a:moveTo>
                  <a:pt x="0" y="0"/>
                </a:moveTo>
                <a:lnTo>
                  <a:pt x="4670693" y="0"/>
                </a:lnTo>
                <a:lnTo>
                  <a:pt x="4670693" y="4826819"/>
                </a:lnTo>
                <a:lnTo>
                  <a:pt x="0" y="4826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48" r="-13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6627104" y="4190843"/>
            <a:ext cx="4670693" cy="4826819"/>
          </a:xfrm>
          <a:custGeom>
            <a:avLst/>
            <a:gdLst/>
            <a:ahLst/>
            <a:cxnLst/>
            <a:rect l="l" t="t" r="r" b="b"/>
            <a:pathLst>
              <a:path w="4670693" h="4826819">
                <a:moveTo>
                  <a:pt x="0" y="0"/>
                </a:moveTo>
                <a:lnTo>
                  <a:pt x="4670693" y="0"/>
                </a:lnTo>
                <a:lnTo>
                  <a:pt x="4670693" y="4826819"/>
                </a:lnTo>
                <a:lnTo>
                  <a:pt x="0" y="4826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0" r="-47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8545" y="1157732"/>
            <a:ext cx="5637025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문제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정의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8545" y="2454471"/>
            <a:ext cx="4896256" cy="502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최근 국내 탈모 인구는 약 </a:t>
            </a:r>
            <a:r>
              <a:rPr lang="en-US" altLang="ko-KR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1,000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만 명에 달하며</a:t>
            </a:r>
            <a:r>
              <a:rPr lang="en-US" altLang="ko-KR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특히 </a:t>
            </a:r>
            <a:r>
              <a:rPr lang="en-US" altLang="ko-KR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10~30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대 젊은 층이 전체 탈모 환자의 </a:t>
            </a:r>
            <a:r>
              <a:rPr lang="en-US" altLang="ko-KR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50%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를 차지하고 있습니다</a:t>
            </a:r>
            <a:r>
              <a:rPr lang="en-US" altLang="ko-KR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이로 인해 탈모 문제는 점점 더 심각해지고 있습니다</a:t>
            </a:r>
            <a:endParaRPr lang="en-US" altLang="ko-KR" spc="427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288"/>
              </a:lnSpc>
            </a:pPr>
            <a:endParaRPr lang="en-US" spc="427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288"/>
              </a:lnSpc>
            </a:pPr>
            <a:endParaRPr lang="en-US" spc="427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288"/>
              </a:lnSpc>
            </a:pP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슬로우에이징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그루밍족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등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자기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관리에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대한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관심이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증가하고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있는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사회적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흐름에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따라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탈모와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피부상태를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간편하게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확인할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수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있는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기능이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필요할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pc="427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것으로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파악하였습니다</a:t>
            </a:r>
            <a:r>
              <a:rPr lang="en-US" spc="427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7104" y="2444946"/>
            <a:ext cx="4670693" cy="116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4"/>
              </a:lnSpc>
            </a:pPr>
            <a:r>
              <a:rPr lang="en-US" sz="1600" spc="1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건강보험관리공단에 따르면 국내 탈모 인구는 1,000만 명가량이며, 탈모 유형에 따라 다르지만 원형탈모증의 경우에는 10~30대 젊은 탈모 환자가 50%에 달할 정도로 높은 비중을 차지한다.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7649" y="7690556"/>
            <a:ext cx="4620465" cy="146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4"/>
              </a:lnSpc>
            </a:pPr>
            <a:r>
              <a:rPr lang="en-US" sz="1600" spc="1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최근, 건강하고 천천히 나이 드는 것을 추구하는 ‘슬로우에이징’이 새로운 뷰티 트렌드로 자리잡고 있다. ‘슬로우에이징’이란 노화를 부정적으로 인식하지 않고, 건강하고 아름답게 천천히 나이 드는 것을 추구하는 뷰티 트렌드다.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7104" y="1642894"/>
            <a:ext cx="343092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1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 관련 뉴스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7649" y="6888505"/>
            <a:ext cx="343092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1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피부 관련 뉴스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5949" y="9113462"/>
            <a:ext cx="351300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(http://www.biotimes.co.kr)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38599" y="6262395"/>
            <a:ext cx="462046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(http://koreafuture.co.kr/news/)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59" b="-32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016462" y="6467170"/>
            <a:ext cx="7351939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016462" y="8650799"/>
            <a:ext cx="7351939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9016462" y="4285258"/>
            <a:ext cx="7351939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783947" y="2127832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3" y="0"/>
                </a:lnTo>
                <a:lnTo>
                  <a:pt x="2171713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783947" y="4299834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3" y="0"/>
                </a:lnTo>
                <a:lnTo>
                  <a:pt x="2171713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783947" y="6481457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78286" y="1028700"/>
            <a:ext cx="5637025" cy="89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altLang="ko-KR" sz="5600" b="1" spc="599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문제</a:t>
            </a:r>
            <a:r>
              <a:rPr lang="en-US" altLang="ko-KR" sz="5600" b="1" spc="599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600" b="1" spc="599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해결</a:t>
            </a:r>
            <a:r>
              <a:rPr lang="en-US" altLang="ko-KR" sz="5600" b="1" spc="599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600" b="1" spc="599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방법</a:t>
            </a:r>
            <a:endParaRPr lang="en-US" altLang="ko-KR" sz="5600" b="1" spc="599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8286" y="3994467"/>
            <a:ext cx="5637025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탈모, 피부 상태를 확인할 수 </a:t>
            </a:r>
          </a:p>
          <a:p>
            <a:pPr algn="l"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있으면 어떤 장점이 있을까?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6854" y="3064781"/>
            <a:ext cx="2025898" cy="2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편의성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6854" y="5236783"/>
            <a:ext cx="2025898" cy="2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접근성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6854" y="7270769"/>
            <a:ext cx="2025898" cy="5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시간적, 금전적</a:t>
            </a:r>
          </a:p>
          <a:p>
            <a:pPr algn="ctr">
              <a:lnSpc>
                <a:spcPts val="2379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이득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059" y="2407731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 b="1">
                <a:solidFill>
                  <a:srgbClr val="5E5E5E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50059" y="4580193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5E5E5E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50059" y="6752190"/>
            <a:ext cx="1586610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5E5E5E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9471" y="4810698"/>
            <a:ext cx="4016037" cy="119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spc="-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언제 어디서든 스마트 기기를 통해 웹에서 간편하게 확인할 수 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59471" y="2805701"/>
            <a:ext cx="4016037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spc="-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본인의 탈모, 피부 상태를 사진으로 확인할 수 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9471" y="6759276"/>
            <a:ext cx="4016037" cy="159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spc="-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병원에서 가고 검사받는데 소요되는 시간, 검사를 받을 때 발생하는 비용 등의 불편함을 해소할 수 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916" y="5397354"/>
            <a:ext cx="3927332" cy="4052238"/>
          </a:xfrm>
          <a:custGeom>
            <a:avLst/>
            <a:gdLst/>
            <a:ahLst/>
            <a:cxnLst/>
            <a:rect l="l" t="t" r="r" b="b"/>
            <a:pathLst>
              <a:path w="3927332" h="4052238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r="-3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877783" y="785439"/>
            <a:ext cx="3940609" cy="4013808"/>
          </a:xfrm>
          <a:custGeom>
            <a:avLst/>
            <a:gdLst/>
            <a:ahLst/>
            <a:cxnLst/>
            <a:rect l="l" t="t" r="r" b="b"/>
            <a:pathLst>
              <a:path w="3940609" h="4013808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" b="-3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548410" y="5193947"/>
            <a:ext cx="3855492" cy="3860946"/>
          </a:xfrm>
          <a:custGeom>
            <a:avLst/>
            <a:gdLst/>
            <a:ahLst/>
            <a:cxnLst/>
            <a:rect l="l" t="t" r="r" b="b"/>
            <a:pathLst>
              <a:path w="3855492" h="3860946">
                <a:moveTo>
                  <a:pt x="0" y="0"/>
                </a:moveTo>
                <a:lnTo>
                  <a:pt x="3855493" y="0"/>
                </a:lnTo>
                <a:lnTo>
                  <a:pt x="3855493" y="3860946"/>
                </a:lnTo>
                <a:lnTo>
                  <a:pt x="0" y="386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360151" y="5193947"/>
            <a:ext cx="3715093" cy="3860946"/>
          </a:xfrm>
          <a:custGeom>
            <a:avLst/>
            <a:gdLst/>
            <a:ahLst/>
            <a:cxnLst/>
            <a:rect l="l" t="t" r="r" b="b"/>
            <a:pathLst>
              <a:path w="3715093" h="3860946">
                <a:moveTo>
                  <a:pt x="0" y="0"/>
                </a:moveTo>
                <a:lnTo>
                  <a:pt x="3715093" y="0"/>
                </a:lnTo>
                <a:lnTo>
                  <a:pt x="3715093" y="3860946"/>
                </a:lnTo>
                <a:lnTo>
                  <a:pt x="0" y="3860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208" b="-142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1395" y="1076700"/>
            <a:ext cx="7852605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데이터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선정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사유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1395" y="3038263"/>
            <a:ext cx="14921481" cy="17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206" spc="11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실제 진단에 필요한 시각적 특징(탈모의 정도, 피부 트러블 위치 등)을 충분히 담고 있어, 모델이 목표로 하는 문제 해결에 직접적인 기여</a:t>
            </a:r>
          </a:p>
          <a:p>
            <a:pPr algn="l">
              <a:lnSpc>
                <a:spcPts val="5208"/>
              </a:lnSpc>
            </a:pPr>
            <a:r>
              <a:rPr lang="en-US" sz="2206" spc="11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2.해당 부위의 상태를 명확히 표시한 레이블이 포함</a:t>
            </a:r>
          </a:p>
          <a:p>
            <a:pPr algn="l">
              <a:lnSpc>
                <a:spcPts val="2957"/>
              </a:lnSpc>
            </a:pPr>
            <a:r>
              <a:rPr lang="en-US" sz="2206" spc="11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3.다양한 조건에서 수집된 탈모 이미지와 피부 이미지를 포함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304B056-2AF5-0CE6-3835-D7E489A19179}"/>
              </a:ext>
            </a:extLst>
          </p:cNvPr>
          <p:cNvSpPr txBox="1"/>
          <p:nvPr/>
        </p:nvSpPr>
        <p:spPr>
          <a:xfrm>
            <a:off x="17486365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916" y="5397354"/>
            <a:ext cx="3927332" cy="4052238"/>
          </a:xfrm>
          <a:custGeom>
            <a:avLst/>
            <a:gdLst/>
            <a:ahLst/>
            <a:cxnLst/>
            <a:rect l="l" t="t" r="r" b="b"/>
            <a:pathLst>
              <a:path w="3927332" h="4052238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r="-3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877783" y="785439"/>
            <a:ext cx="3940609" cy="4013808"/>
          </a:xfrm>
          <a:custGeom>
            <a:avLst/>
            <a:gdLst/>
            <a:ahLst/>
            <a:cxnLst/>
            <a:rect l="l" t="t" r="r" b="b"/>
            <a:pathLst>
              <a:path w="3940609" h="4013808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" b="-3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203312" y="5977136"/>
            <a:ext cx="3290420" cy="3281164"/>
          </a:xfrm>
          <a:custGeom>
            <a:avLst/>
            <a:gdLst/>
            <a:ahLst/>
            <a:cxnLst/>
            <a:rect l="l" t="t" r="r" b="b"/>
            <a:pathLst>
              <a:path w="3290420" h="3281164">
                <a:moveTo>
                  <a:pt x="0" y="0"/>
                </a:moveTo>
                <a:lnTo>
                  <a:pt x="3290420" y="0"/>
                </a:lnTo>
                <a:lnTo>
                  <a:pt x="3290420" y="3281164"/>
                </a:lnTo>
                <a:lnTo>
                  <a:pt x="0" y="328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9" r="-38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024681" y="5977136"/>
            <a:ext cx="3300843" cy="3281164"/>
          </a:xfrm>
          <a:custGeom>
            <a:avLst/>
            <a:gdLst/>
            <a:ahLst/>
            <a:cxnLst/>
            <a:rect l="l" t="t" r="r" b="b"/>
            <a:pathLst>
              <a:path w="3300843" h="3281164">
                <a:moveTo>
                  <a:pt x="0" y="0"/>
                </a:moveTo>
                <a:lnTo>
                  <a:pt x="3300843" y="0"/>
                </a:lnTo>
                <a:lnTo>
                  <a:pt x="3300843" y="3281164"/>
                </a:lnTo>
                <a:lnTo>
                  <a:pt x="0" y="3281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01" b="-100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820524" y="5977136"/>
            <a:ext cx="3280070" cy="3281164"/>
          </a:xfrm>
          <a:custGeom>
            <a:avLst/>
            <a:gdLst/>
            <a:ahLst/>
            <a:cxnLst/>
            <a:rect l="l" t="t" r="r" b="b"/>
            <a:pathLst>
              <a:path w="3280070" h="3281164">
                <a:moveTo>
                  <a:pt x="0" y="0"/>
                </a:moveTo>
                <a:lnTo>
                  <a:pt x="3280070" y="0"/>
                </a:lnTo>
                <a:lnTo>
                  <a:pt x="3280070" y="3281164"/>
                </a:lnTo>
                <a:lnTo>
                  <a:pt x="0" y="328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0" b="-68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1395" y="1076700"/>
            <a:ext cx="7852605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데이터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선정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및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수집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50481" y="3213593"/>
            <a:ext cx="10392779" cy="72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1"/>
              </a:lnSpc>
            </a:pPr>
            <a:r>
              <a:rPr lang="en-US" sz="4144" spc="12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 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9507" y="4260228"/>
            <a:ext cx="11591192" cy="71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150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탈모, 피부 타입 진단을 위한 AI 모델을 만들기 위한 데이터셋을 </a:t>
            </a:r>
          </a:p>
          <a:p>
            <a:pPr algn="ctr">
              <a:lnSpc>
                <a:spcPts val="2881"/>
              </a:lnSpc>
            </a:pPr>
            <a:r>
              <a:rPr lang="en-US" sz="2150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Roboflow와 Kaggle 등 오픈 데이터를 이용하여 수집하고 원하는 데이터에 맞게 라벨링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9963" y="9421018"/>
            <a:ext cx="473564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-Hair Image Dataset-</a:t>
            </a:r>
          </a:p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1. https://universe.roboflow.com/uze/hair-loss-nq8hh</a:t>
            </a:r>
          </a:p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2. https://universe.roboflow.com/mohit-srivastava/hexa-7bin2</a:t>
            </a:r>
          </a:p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3. https://universe.roboflow.com/topofhead/hair-vcdau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06541" y="9421018"/>
            <a:ext cx="547343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-Skin type Dataset-</a:t>
            </a:r>
          </a:p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1. https://universe.roboflow.com/shin-hyo-sik/depth_skin_detector</a:t>
            </a:r>
          </a:p>
          <a:p>
            <a:pPr algn="l">
              <a:lnSpc>
                <a:spcPts val="1400"/>
              </a:lnSpc>
            </a:pPr>
            <a:r>
              <a:rPr lang="en-US" sz="1000" spc="112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2. https://universe.roboflow.com/dmrai/skinproblem/browse?queryText=&amp;pageSize=50&amp;startingIndex=0&amp;browseQuery=true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344928E4-8A60-644E-F83E-5F748B058940}"/>
              </a:ext>
            </a:extLst>
          </p:cNvPr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6881080"/>
            <a:ext cx="5506736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2981611"/>
            <a:ext cx="5506736" cy="3489894"/>
          </a:xfrm>
          <a:custGeom>
            <a:avLst/>
            <a:gdLst/>
            <a:ahLst/>
            <a:cxnLst/>
            <a:rect l="l" t="t" r="r" b="b"/>
            <a:pathLst>
              <a:path w="5506736" h="3489894">
                <a:moveTo>
                  <a:pt x="0" y="0"/>
                </a:moveTo>
                <a:lnTo>
                  <a:pt x="5506736" y="0"/>
                </a:lnTo>
                <a:lnTo>
                  <a:pt x="5506736" y="3489894"/>
                </a:lnTo>
                <a:lnTo>
                  <a:pt x="0" y="3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759063" y="2981611"/>
            <a:ext cx="5595020" cy="3489894"/>
          </a:xfrm>
          <a:custGeom>
            <a:avLst/>
            <a:gdLst/>
            <a:ahLst/>
            <a:cxnLst/>
            <a:rect l="l" t="t" r="r" b="b"/>
            <a:pathLst>
              <a:path w="5595020" h="3489894">
                <a:moveTo>
                  <a:pt x="0" y="0"/>
                </a:moveTo>
                <a:lnTo>
                  <a:pt x="5595020" y="0"/>
                </a:lnTo>
                <a:lnTo>
                  <a:pt x="5595020" y="3489894"/>
                </a:lnTo>
                <a:lnTo>
                  <a:pt x="0" y="3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573158" y="2981611"/>
            <a:ext cx="5021430" cy="3489894"/>
          </a:xfrm>
          <a:custGeom>
            <a:avLst/>
            <a:gdLst/>
            <a:ahLst/>
            <a:cxnLst/>
            <a:rect l="l" t="t" r="r" b="b"/>
            <a:pathLst>
              <a:path w="5021430" h="3489894">
                <a:moveTo>
                  <a:pt x="0" y="0"/>
                </a:moveTo>
                <a:lnTo>
                  <a:pt x="5021430" y="0"/>
                </a:lnTo>
                <a:lnTo>
                  <a:pt x="5021430" y="3489894"/>
                </a:lnTo>
                <a:lnTo>
                  <a:pt x="0" y="3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09213" y="1009650"/>
            <a:ext cx="5826834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데이터</a:t>
            </a:r>
            <a:r>
              <a:rPr lang="en-US" altLang="ko-KR" sz="5400" b="1" spc="577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400" b="1" spc="577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시각화</a:t>
            </a:r>
            <a:endParaRPr lang="en-US" altLang="ko-KR" sz="5400" b="1" spc="577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3252" y="7502190"/>
            <a:ext cx="550673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초기 데이터 셋의 Class 별 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Instance 수는 시각화 하였을 때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 불균형이 매우 심함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248775"/>
            <a:ext cx="5506736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6759063" y="6871555"/>
            <a:ext cx="55950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6759063" y="9239250"/>
            <a:ext cx="55950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2573158" y="6862030"/>
            <a:ext cx="502143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12573158" y="9229725"/>
            <a:ext cx="502143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759063" y="7502190"/>
            <a:ext cx="5595020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그렇기에 다른 데이터 셋을 수집하여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데이터의 레벨이 균등하게 이루어진 데이터를 병합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158" y="7321215"/>
            <a:ext cx="5021430" cy="143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실제 활용하는 병합된 데이터는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 Level은 정상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 Level은 탈모 진행 중</a:t>
            </a:r>
          </a:p>
          <a:p>
            <a:pPr algn="ctr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 Level은 탈모 상태 심각함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64731533-D380-F23F-3625-0F037CBBE5BF}"/>
              </a:ext>
            </a:extLst>
          </p:cNvPr>
          <p:cNvSpPr txBox="1"/>
          <p:nvPr/>
        </p:nvSpPr>
        <p:spPr>
          <a:xfrm>
            <a:off x="17489678" y="9578230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59" b="-32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178286" y="2250114"/>
            <a:ext cx="321464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12046" y="3338755"/>
            <a:ext cx="6830917" cy="4953775"/>
          </a:xfrm>
          <a:custGeom>
            <a:avLst/>
            <a:gdLst/>
            <a:ahLst/>
            <a:cxnLst/>
            <a:rect l="l" t="t" r="r" b="b"/>
            <a:pathLst>
              <a:path w="6830917" h="4953775">
                <a:moveTo>
                  <a:pt x="0" y="0"/>
                </a:moveTo>
                <a:lnTo>
                  <a:pt x="6830916" y="0"/>
                </a:lnTo>
                <a:lnTo>
                  <a:pt x="6830916" y="4953775"/>
                </a:lnTo>
                <a:lnTo>
                  <a:pt x="0" y="495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22" r="-166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720004" y="3338755"/>
            <a:ext cx="6605033" cy="4953775"/>
          </a:xfrm>
          <a:custGeom>
            <a:avLst/>
            <a:gdLst/>
            <a:ahLst/>
            <a:cxnLst/>
            <a:rect l="l" t="t" r="r" b="b"/>
            <a:pathLst>
              <a:path w="6605033" h="4953775">
                <a:moveTo>
                  <a:pt x="0" y="0"/>
                </a:moveTo>
                <a:lnTo>
                  <a:pt x="6605033" y="0"/>
                </a:lnTo>
                <a:lnTo>
                  <a:pt x="6605033" y="4953775"/>
                </a:lnTo>
                <a:lnTo>
                  <a:pt x="0" y="495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78286" y="1028700"/>
            <a:ext cx="5637025" cy="89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altLang="ko-KR" sz="5600" b="1" spc="599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사용</a:t>
            </a:r>
            <a:r>
              <a:rPr lang="en-US" altLang="ko-KR" sz="5600" b="1" spc="599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 </a:t>
            </a:r>
            <a:r>
              <a:rPr lang="en-US" altLang="ko-KR" sz="5600" b="1" spc="599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uli Heavy"/>
              </a:rPr>
              <a:t>모델</a:t>
            </a:r>
            <a:endParaRPr lang="en-US" altLang="ko-KR" sz="5600" b="1" spc="599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98742" y="8904351"/>
            <a:ext cx="3057525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객체 탐지에 매우 우수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758" y="8904351"/>
            <a:ext cx="3057525" cy="35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특징 추출에 효과적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96304" y="9576573"/>
            <a:ext cx="791696" cy="71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8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894</Words>
  <Application>Microsoft Office PowerPoint</Application>
  <PresentationFormat>사용자 지정</PresentationFormat>
  <Paragraphs>178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Inter</vt:lpstr>
      <vt:lpstr>League Spartan</vt:lpstr>
      <vt:lpstr>Muli Heavy</vt:lpstr>
      <vt:lpstr>Muli</vt:lpstr>
      <vt:lpstr>Inter Bold</vt:lpstr>
      <vt:lpstr>Bebas Neue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해커톤 8팀 퓨처페이스 발표PPT</dc:title>
  <cp:lastModifiedBy>동현 김</cp:lastModifiedBy>
  <cp:revision>7</cp:revision>
  <dcterms:created xsi:type="dcterms:W3CDTF">2006-08-16T00:00:00Z</dcterms:created>
  <dcterms:modified xsi:type="dcterms:W3CDTF">2024-12-01T05:52:21Z</dcterms:modified>
  <dc:identifier>DAGX2_gYTDo</dc:identifier>
</cp:coreProperties>
</file>